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63" r:id="rId6"/>
    <p:sldId id="264" r:id="rId7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56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35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61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3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20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51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39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34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26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99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67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4A99-4136-4748-90DE-F865F8E244EE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6523-0142-473E-926F-AC955EBAE5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3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711575" y="33702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3711575" y="38274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711575" y="698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4" name="Retângulo 23"/>
          <p:cNvSpPr/>
          <p:nvPr/>
        </p:nvSpPr>
        <p:spPr bwMode="ltGray">
          <a:xfrm>
            <a:off x="1885381" y="1612660"/>
            <a:ext cx="1948479" cy="1204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ysClr val="windowText" lastClr="000000"/>
                </a:solidFill>
              </a:rPr>
              <a:t>Empresa Crédito e Mercado deverá elaborar Minuta da Politica de Investimentos </a:t>
            </a:r>
          </a:p>
          <a:p>
            <a:pPr algn="ctr"/>
            <a:endParaRPr lang="pt-BR" dirty="0"/>
          </a:p>
        </p:txBody>
      </p:sp>
      <p:sp>
        <p:nvSpPr>
          <p:cNvPr id="25" name="Retângulo 24"/>
          <p:cNvSpPr/>
          <p:nvPr/>
        </p:nvSpPr>
        <p:spPr bwMode="ltGray">
          <a:xfrm>
            <a:off x="4396403" y="1606170"/>
            <a:ext cx="1846543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Comitê de Investimentos deverá analisar a Minuta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Retângulo 25"/>
          <p:cNvSpPr/>
          <p:nvPr/>
        </p:nvSpPr>
        <p:spPr bwMode="ltGray">
          <a:xfrm>
            <a:off x="6772935" y="1618908"/>
            <a:ext cx="1797610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Enviar minuta por 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e-mail </a:t>
            </a:r>
            <a:r>
              <a:rPr lang="pt-BR" sz="1200" b="1" dirty="0">
                <a:solidFill>
                  <a:sysClr val="windowText" lastClr="000000"/>
                </a:solidFill>
              </a:rPr>
              <a:t>aos representantes dos conselhos </a:t>
            </a:r>
          </a:p>
        </p:txBody>
      </p:sp>
      <p:sp>
        <p:nvSpPr>
          <p:cNvPr id="27" name="Retângulo 26"/>
          <p:cNvSpPr/>
          <p:nvPr/>
        </p:nvSpPr>
        <p:spPr bwMode="ltGray">
          <a:xfrm>
            <a:off x="1885380" y="3163033"/>
            <a:ext cx="1948479" cy="1111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Reunião dos conselhos </a:t>
            </a:r>
          </a:p>
        </p:txBody>
      </p:sp>
      <p:sp>
        <p:nvSpPr>
          <p:cNvPr id="29" name="Retângulo 28"/>
          <p:cNvSpPr/>
          <p:nvPr/>
        </p:nvSpPr>
        <p:spPr bwMode="ltGray">
          <a:xfrm>
            <a:off x="4396403" y="4819038"/>
            <a:ext cx="2026754" cy="9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/>
                </a:solidFill>
              </a:rPr>
              <a:t>O envio é via </a:t>
            </a:r>
            <a:r>
              <a:rPr lang="pt-BR" sz="1200" b="1" dirty="0" smtClean="0">
                <a:solidFill>
                  <a:schemeClr val="tx1"/>
                </a:solidFill>
              </a:rPr>
              <a:t>CADEPREV</a:t>
            </a:r>
          </a:p>
          <a:p>
            <a:r>
              <a:rPr lang="pt-BR" sz="1200" b="1" dirty="0" smtClean="0">
                <a:solidFill>
                  <a:schemeClr val="tx1"/>
                </a:solidFill>
              </a:rPr>
              <a:t>DPIN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0" name="Retângulo 29"/>
          <p:cNvSpPr/>
          <p:nvPr/>
        </p:nvSpPr>
        <p:spPr bwMode="ltGray">
          <a:xfrm>
            <a:off x="6757041" y="3162231"/>
            <a:ext cx="1877357" cy="1360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Publicar em Diário oficial </a:t>
            </a:r>
          </a:p>
        </p:txBody>
      </p:sp>
      <p:sp>
        <p:nvSpPr>
          <p:cNvPr id="31" name="Retângulo 30"/>
          <p:cNvSpPr/>
          <p:nvPr/>
        </p:nvSpPr>
        <p:spPr bwMode="ltGray">
          <a:xfrm>
            <a:off x="7032356" y="4810662"/>
            <a:ext cx="1728295" cy="950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Encaminhar à Secretaria de Previdência </a:t>
            </a:r>
          </a:p>
        </p:txBody>
      </p:sp>
      <p:sp>
        <p:nvSpPr>
          <p:cNvPr id="32" name="Retângulo 31"/>
          <p:cNvSpPr/>
          <p:nvPr/>
        </p:nvSpPr>
        <p:spPr bwMode="ltGray">
          <a:xfrm>
            <a:off x="4367631" y="3162231"/>
            <a:ext cx="1948479" cy="136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Assinar a politica de investimentos </a:t>
            </a:r>
          </a:p>
        </p:txBody>
      </p:sp>
      <p:sp>
        <p:nvSpPr>
          <p:cNvPr id="35" name="Seta para a Direita 34"/>
          <p:cNvSpPr/>
          <p:nvPr/>
        </p:nvSpPr>
        <p:spPr>
          <a:xfrm>
            <a:off x="3864092" y="2139131"/>
            <a:ext cx="459441" cy="177257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6" name="Seta para a Direita 35"/>
          <p:cNvSpPr/>
          <p:nvPr/>
        </p:nvSpPr>
        <p:spPr>
          <a:xfrm>
            <a:off x="6357379" y="2119392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7" name="Seta para a Direita 36"/>
          <p:cNvSpPr/>
          <p:nvPr/>
        </p:nvSpPr>
        <p:spPr>
          <a:xfrm>
            <a:off x="8654268" y="2111235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8" name="Seta para a Direita 37"/>
          <p:cNvSpPr/>
          <p:nvPr/>
        </p:nvSpPr>
        <p:spPr>
          <a:xfrm>
            <a:off x="3926700" y="3746022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9" name="Seta para a Direita 38"/>
          <p:cNvSpPr/>
          <p:nvPr/>
        </p:nvSpPr>
        <p:spPr>
          <a:xfrm>
            <a:off x="6397637" y="3818799"/>
            <a:ext cx="341040" cy="20803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2" name="Elipse 41"/>
          <p:cNvSpPr/>
          <p:nvPr/>
        </p:nvSpPr>
        <p:spPr bwMode="grayWhite">
          <a:xfrm>
            <a:off x="664709" y="1845127"/>
            <a:ext cx="658129" cy="66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 bwMode="black">
          <a:xfrm>
            <a:off x="7534653" y="6054980"/>
            <a:ext cx="528706" cy="459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3159452" y="762510"/>
            <a:ext cx="4903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Mapeamento do processo de elaboração e </a:t>
            </a:r>
          </a:p>
          <a:p>
            <a:pPr algn="r"/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aprovação da politica de investimentos 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7673113" y="4522376"/>
            <a:ext cx="125893" cy="282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Menos 6"/>
          <p:cNvSpPr/>
          <p:nvPr/>
        </p:nvSpPr>
        <p:spPr>
          <a:xfrm>
            <a:off x="6716836" y="5314121"/>
            <a:ext cx="283098" cy="208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Menos 33"/>
          <p:cNvSpPr/>
          <p:nvPr/>
        </p:nvSpPr>
        <p:spPr>
          <a:xfrm>
            <a:off x="6455579" y="5314122"/>
            <a:ext cx="283098" cy="208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Menos 44"/>
          <p:cNvSpPr/>
          <p:nvPr/>
        </p:nvSpPr>
        <p:spPr>
          <a:xfrm>
            <a:off x="8826461" y="5287712"/>
            <a:ext cx="283098" cy="208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Menos 45"/>
          <p:cNvSpPr/>
          <p:nvPr/>
        </p:nvSpPr>
        <p:spPr>
          <a:xfrm>
            <a:off x="9099187" y="5287712"/>
            <a:ext cx="283098" cy="208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Seta para Baixo 46"/>
          <p:cNvSpPr/>
          <p:nvPr/>
        </p:nvSpPr>
        <p:spPr>
          <a:xfrm>
            <a:off x="7729509" y="5758532"/>
            <a:ext cx="125893" cy="282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457804" y="4785943"/>
            <a:ext cx="1178045" cy="997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Até 31 de dezembro do corrente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40" name="Seta para a Direita 39"/>
          <p:cNvSpPr/>
          <p:nvPr/>
        </p:nvSpPr>
        <p:spPr>
          <a:xfrm>
            <a:off x="1351608" y="3626237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1" name="Seta para a Direita 40"/>
          <p:cNvSpPr/>
          <p:nvPr/>
        </p:nvSpPr>
        <p:spPr>
          <a:xfrm>
            <a:off x="1404887" y="2179864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33" name="Imagem 3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736" y="312930"/>
            <a:ext cx="2691130" cy="899160"/>
          </a:xfrm>
          <a:prstGeom prst="rect">
            <a:avLst/>
          </a:prstGeom>
        </p:spPr>
      </p:pic>
      <p:sp>
        <p:nvSpPr>
          <p:cNvPr id="48" name="Seta para a Direita 47"/>
          <p:cNvSpPr/>
          <p:nvPr/>
        </p:nvSpPr>
        <p:spPr>
          <a:xfrm>
            <a:off x="8654268" y="3742392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" name="Elipse 1"/>
          <p:cNvSpPr/>
          <p:nvPr/>
        </p:nvSpPr>
        <p:spPr>
          <a:xfrm>
            <a:off x="11070020" y="5968332"/>
            <a:ext cx="562678" cy="540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2</a:t>
            </a:r>
            <a:r>
              <a:rPr lang="pt-BR" sz="1200" b="1" dirty="0" smtClean="0">
                <a:solidFill>
                  <a:schemeClr val="tx1"/>
                </a:solidFill>
              </a:rPr>
              <a:t>1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4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Conector 3"/>
          <p:cNvSpPr/>
          <p:nvPr/>
        </p:nvSpPr>
        <p:spPr>
          <a:xfrm flipH="1" flipV="1">
            <a:off x="645731" y="1889574"/>
            <a:ext cx="380490" cy="301033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8" name="Fluxograma: Conector 7"/>
          <p:cNvSpPr/>
          <p:nvPr/>
        </p:nvSpPr>
        <p:spPr>
          <a:xfrm>
            <a:off x="8282246" y="3346001"/>
            <a:ext cx="464918" cy="411429"/>
          </a:xfrm>
          <a:prstGeom prst="flowChartConnector">
            <a:avLst/>
          </a:prstGeom>
          <a:solidFill>
            <a:schemeClr val="tx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ltGray">
          <a:xfrm>
            <a:off x="1528253" y="1540531"/>
            <a:ext cx="1436937" cy="1071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Fechamento da folh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a</a:t>
            </a:r>
            <a:r>
              <a:rPr lang="pt-BR" sz="1200" dirty="0" smtClean="0">
                <a:solidFill>
                  <a:sysClr val="windowText" lastClr="000000"/>
                </a:solidFill>
              </a:rPr>
              <a:t> </a:t>
            </a:r>
            <a:endParaRPr lang="pt-BR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ltGray">
          <a:xfrm>
            <a:off x="3718177" y="1540531"/>
            <a:ext cx="1592224" cy="106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Alocação de recursos de fundos D+0 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preferencialmen</a:t>
            </a:r>
            <a:r>
              <a:rPr lang="pt-BR" sz="1200" dirty="0" smtClean="0">
                <a:solidFill>
                  <a:sysClr val="windowText" lastClr="000000"/>
                </a:solidFill>
              </a:rPr>
              <a:t>te </a:t>
            </a:r>
            <a:endParaRPr lang="pt-BR" sz="12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tângulo 14"/>
          <p:cNvSpPr/>
          <p:nvPr/>
        </p:nvSpPr>
        <p:spPr bwMode="ltGray">
          <a:xfrm>
            <a:off x="5828966" y="1581895"/>
            <a:ext cx="1871292" cy="105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Repasse para agência bancária de pagamento da folha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Retângulo 15"/>
          <p:cNvSpPr/>
          <p:nvPr/>
        </p:nvSpPr>
        <p:spPr bwMode="ltGray">
          <a:xfrm>
            <a:off x="1576234" y="3076228"/>
            <a:ext cx="1431564" cy="1084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Autorização de 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pagamento </a:t>
            </a:r>
            <a:r>
              <a:rPr lang="pt-BR" sz="1200" b="1" dirty="0">
                <a:solidFill>
                  <a:sysClr val="windowText" lastClr="000000"/>
                </a:solidFill>
              </a:rPr>
              <a:t>pela diretoria financeira </a:t>
            </a:r>
          </a:p>
        </p:txBody>
      </p:sp>
      <p:sp>
        <p:nvSpPr>
          <p:cNvPr id="17" name="Retângulo 16"/>
          <p:cNvSpPr/>
          <p:nvPr/>
        </p:nvSpPr>
        <p:spPr bwMode="ltGray">
          <a:xfrm>
            <a:off x="3532422" y="3085418"/>
            <a:ext cx="1714556" cy="1002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Confirmação do pagamento da folha  pela </a:t>
            </a:r>
            <a:r>
              <a:rPr lang="pt-BR" sz="1200" dirty="0" smtClean="0">
                <a:solidFill>
                  <a:sysClr val="windowText" lastClr="000000"/>
                </a:solidFill>
              </a:rPr>
              <a:t>S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uperintendência</a:t>
            </a:r>
            <a:r>
              <a:rPr lang="pt-BR" sz="1200" dirty="0" smtClean="0">
                <a:solidFill>
                  <a:sysClr val="windowText" lastClr="000000"/>
                </a:solidFill>
              </a:rPr>
              <a:t> </a:t>
            </a:r>
            <a:endParaRPr lang="pt-BR" sz="12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tângulo 17"/>
          <p:cNvSpPr/>
          <p:nvPr/>
        </p:nvSpPr>
        <p:spPr bwMode="ltGray">
          <a:xfrm>
            <a:off x="5828966" y="3056760"/>
            <a:ext cx="1871292" cy="1002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>
                <a:solidFill>
                  <a:sysClr val="windowText" lastClr="000000"/>
                </a:solidFill>
              </a:rPr>
              <a:t>Pagamento 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disponível </a:t>
            </a:r>
            <a:r>
              <a:rPr lang="pt-BR" sz="1200" b="1" dirty="0">
                <a:solidFill>
                  <a:sysClr val="windowText" lastClr="000000"/>
                </a:solidFill>
              </a:rPr>
              <a:t>em  contas dos 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beneficiários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Seta para a Direita 18"/>
          <p:cNvSpPr/>
          <p:nvPr/>
        </p:nvSpPr>
        <p:spPr>
          <a:xfrm>
            <a:off x="892097" y="3665731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>
            <a:off x="5310401" y="1868460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7796469" y="1997177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2" name="Seta para a Direita 21"/>
          <p:cNvSpPr/>
          <p:nvPr/>
        </p:nvSpPr>
        <p:spPr>
          <a:xfrm>
            <a:off x="3024962" y="3551716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3" name="Seta para a Direita 22"/>
          <p:cNvSpPr/>
          <p:nvPr/>
        </p:nvSpPr>
        <p:spPr>
          <a:xfrm>
            <a:off x="3228774" y="1887691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2527046" y="709908"/>
            <a:ext cx="423705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Mapeamento da folha de pagamento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Seta para a Direita 24"/>
          <p:cNvSpPr/>
          <p:nvPr/>
        </p:nvSpPr>
        <p:spPr>
          <a:xfrm>
            <a:off x="5321506" y="3515560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6" name="Seta para a Direita 25"/>
          <p:cNvSpPr/>
          <p:nvPr/>
        </p:nvSpPr>
        <p:spPr>
          <a:xfrm>
            <a:off x="1095259" y="1958841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7" name="Seta para a Direita 26"/>
          <p:cNvSpPr/>
          <p:nvPr/>
        </p:nvSpPr>
        <p:spPr>
          <a:xfrm>
            <a:off x="7800094" y="3542527"/>
            <a:ext cx="407624" cy="1524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28" name="Imagem 2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178" y="260328"/>
            <a:ext cx="2691130" cy="899160"/>
          </a:xfrm>
          <a:prstGeom prst="rect">
            <a:avLst/>
          </a:prstGeom>
        </p:spPr>
      </p:pic>
      <p:sp>
        <p:nvSpPr>
          <p:cNvPr id="29" name="Elipse 28"/>
          <p:cNvSpPr/>
          <p:nvPr/>
        </p:nvSpPr>
        <p:spPr>
          <a:xfrm>
            <a:off x="10406743" y="5850766"/>
            <a:ext cx="562678" cy="540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22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0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41371" y="653143"/>
            <a:ext cx="3925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Mapeamento da Alocação de Recursos </a:t>
            </a:r>
            <a:endParaRPr lang="pt-BR" b="1" dirty="0"/>
          </a:p>
        </p:txBody>
      </p:sp>
      <p:sp>
        <p:nvSpPr>
          <p:cNvPr id="3" name="Elipse 2"/>
          <p:cNvSpPr/>
          <p:nvPr/>
        </p:nvSpPr>
        <p:spPr bwMode="auto">
          <a:xfrm>
            <a:off x="1084218" y="2063932"/>
            <a:ext cx="444136" cy="509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Arredondado 5"/>
          <p:cNvSpPr/>
          <p:nvPr/>
        </p:nvSpPr>
        <p:spPr bwMode="ltGray">
          <a:xfrm>
            <a:off x="2103937" y="1608518"/>
            <a:ext cx="1760954" cy="1271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ysClr val="windowText" lastClr="000000"/>
                </a:solidFill>
              </a:rPr>
              <a:t>Possui diversos fundos para investimentos </a:t>
            </a:r>
            <a:r>
              <a:rPr lang="pt-BR" sz="120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7" name="Losango 6"/>
          <p:cNvSpPr/>
          <p:nvPr/>
        </p:nvSpPr>
        <p:spPr bwMode="ltGray">
          <a:xfrm>
            <a:off x="4313124" y="1957725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3951269" y="2351313"/>
            <a:ext cx="319388" cy="130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5248995" y="2377538"/>
            <a:ext cx="319388" cy="113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1698171" y="2286000"/>
            <a:ext cx="319388" cy="130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Arredondado 15"/>
          <p:cNvSpPr/>
          <p:nvPr/>
        </p:nvSpPr>
        <p:spPr bwMode="ltGray">
          <a:xfrm>
            <a:off x="5706043" y="1608518"/>
            <a:ext cx="1384341" cy="1290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Aplicar recurso no fundo definido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4695946" y="2899005"/>
            <a:ext cx="148754" cy="439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Arredondado 17"/>
          <p:cNvSpPr/>
          <p:nvPr/>
        </p:nvSpPr>
        <p:spPr bwMode="ltGray">
          <a:xfrm>
            <a:off x="4062855" y="3489682"/>
            <a:ext cx="1222488" cy="946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Aplicar no fluxo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135132" y="212141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Sim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789523" y="3049898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Não </a:t>
            </a:r>
            <a:endParaRPr lang="pt-BR" sz="12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052271" y="1568551"/>
            <a:ext cx="1584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 smtClean="0"/>
              <a:t>Antes do fechamento </a:t>
            </a:r>
          </a:p>
          <a:p>
            <a:pPr algn="ctr"/>
            <a:r>
              <a:rPr lang="pt-BR" sz="1200" b="1" dirty="0" smtClean="0"/>
              <a:t>das 16 horas </a:t>
            </a:r>
            <a:endParaRPr lang="pt-BR" sz="1200" b="1" dirty="0"/>
          </a:p>
        </p:txBody>
      </p:sp>
      <p:sp>
        <p:nvSpPr>
          <p:cNvPr id="22" name="Seta para a Direita 21"/>
          <p:cNvSpPr/>
          <p:nvPr/>
        </p:nvSpPr>
        <p:spPr>
          <a:xfrm flipV="1">
            <a:off x="5317740" y="3832582"/>
            <a:ext cx="319388" cy="1502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Arredondado 22"/>
          <p:cNvSpPr/>
          <p:nvPr/>
        </p:nvSpPr>
        <p:spPr bwMode="ltGray">
          <a:xfrm>
            <a:off x="5706043" y="3489681"/>
            <a:ext cx="1054379" cy="946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Reunião mensal do comitê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4" name="Seta para a Direita 23"/>
          <p:cNvSpPr/>
          <p:nvPr/>
        </p:nvSpPr>
        <p:spPr>
          <a:xfrm flipV="1">
            <a:off x="6862018" y="3866604"/>
            <a:ext cx="319388" cy="1502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Arredondado 25"/>
          <p:cNvSpPr/>
          <p:nvPr/>
        </p:nvSpPr>
        <p:spPr bwMode="ltGray">
          <a:xfrm>
            <a:off x="7265795" y="3474718"/>
            <a:ext cx="101251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Decidir onde aplicar os recursos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27" name="Losango 26"/>
          <p:cNvSpPr/>
          <p:nvPr/>
        </p:nvSpPr>
        <p:spPr bwMode="ltGray">
          <a:xfrm>
            <a:off x="8783684" y="3484515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a Direita 27"/>
          <p:cNvSpPr/>
          <p:nvPr/>
        </p:nvSpPr>
        <p:spPr>
          <a:xfrm>
            <a:off x="8371304" y="3841013"/>
            <a:ext cx="319388" cy="130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 para Baixo 28"/>
          <p:cNvSpPr/>
          <p:nvPr/>
        </p:nvSpPr>
        <p:spPr>
          <a:xfrm>
            <a:off x="9166507" y="4435925"/>
            <a:ext cx="148754" cy="439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a Direita 29"/>
          <p:cNvSpPr/>
          <p:nvPr/>
        </p:nvSpPr>
        <p:spPr>
          <a:xfrm>
            <a:off x="9707745" y="3886199"/>
            <a:ext cx="319388" cy="130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 para Cima 31"/>
          <p:cNvSpPr/>
          <p:nvPr/>
        </p:nvSpPr>
        <p:spPr>
          <a:xfrm>
            <a:off x="9186892" y="3076024"/>
            <a:ext cx="128369" cy="355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Arredondado 32"/>
          <p:cNvSpPr/>
          <p:nvPr/>
        </p:nvSpPr>
        <p:spPr bwMode="ltGray">
          <a:xfrm>
            <a:off x="8581931" y="2050116"/>
            <a:ext cx="1317905" cy="999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Aplicar recurso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4" name="Retângulo Arredondado 33"/>
          <p:cNvSpPr/>
          <p:nvPr/>
        </p:nvSpPr>
        <p:spPr bwMode="ltGray">
          <a:xfrm>
            <a:off x="8581931" y="4938510"/>
            <a:ext cx="1317905" cy="1078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Solicitar auxilio para empresa Credito e Mercado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5" name="Seta para a Direita 34"/>
          <p:cNvSpPr/>
          <p:nvPr/>
        </p:nvSpPr>
        <p:spPr>
          <a:xfrm>
            <a:off x="9899836" y="2509492"/>
            <a:ext cx="319388" cy="130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 bwMode="black">
          <a:xfrm>
            <a:off x="10414912" y="2290451"/>
            <a:ext cx="444136" cy="509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Seta para a Esquerda 36"/>
          <p:cNvSpPr/>
          <p:nvPr/>
        </p:nvSpPr>
        <p:spPr>
          <a:xfrm>
            <a:off x="8296290" y="5394977"/>
            <a:ext cx="285641" cy="1654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Arredondado 37"/>
          <p:cNvSpPr/>
          <p:nvPr/>
        </p:nvSpPr>
        <p:spPr bwMode="ltGray">
          <a:xfrm>
            <a:off x="7265795" y="5222976"/>
            <a:ext cx="1012516" cy="793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Aplicar recurso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9" name="Seta para a Esquerda 38"/>
          <p:cNvSpPr/>
          <p:nvPr/>
        </p:nvSpPr>
        <p:spPr>
          <a:xfrm>
            <a:off x="6807336" y="5477702"/>
            <a:ext cx="374070" cy="1654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Elipse 39"/>
          <p:cNvSpPr/>
          <p:nvPr/>
        </p:nvSpPr>
        <p:spPr bwMode="black">
          <a:xfrm>
            <a:off x="6233232" y="5305701"/>
            <a:ext cx="444136" cy="509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 bwMode="white">
          <a:xfrm>
            <a:off x="10059530" y="3659639"/>
            <a:ext cx="13277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/>
              <a:t>Envolve valores </a:t>
            </a:r>
            <a:endParaRPr lang="pt-BR" sz="1200" b="1" dirty="0" smtClean="0"/>
          </a:p>
          <a:p>
            <a:r>
              <a:rPr lang="pt-BR" sz="1200" b="1" dirty="0" smtClean="0"/>
              <a:t>muito vultuosos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41" name="Imagem 4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883" y="271508"/>
            <a:ext cx="2691130" cy="899160"/>
          </a:xfrm>
          <a:prstGeom prst="rect">
            <a:avLst/>
          </a:prstGeom>
        </p:spPr>
      </p:pic>
      <p:sp>
        <p:nvSpPr>
          <p:cNvPr id="43" name="Elipse 42"/>
          <p:cNvSpPr/>
          <p:nvPr/>
        </p:nvSpPr>
        <p:spPr>
          <a:xfrm>
            <a:off x="11070020" y="5968332"/>
            <a:ext cx="562678" cy="540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2</a:t>
            </a:r>
            <a:r>
              <a:rPr lang="pt-BR" sz="1200" b="1" dirty="0" smtClean="0">
                <a:solidFill>
                  <a:schemeClr val="tx1"/>
                </a:solidFill>
              </a:rPr>
              <a:t>3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78777" y="953588"/>
            <a:ext cx="610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Mapeamento do Credenciamento das Instituições Financeiras 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 bwMode="ltGray">
          <a:xfrm>
            <a:off x="2053647" y="1695928"/>
            <a:ext cx="1851342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Publicar edital no site do CAPSIRATI o credenciamento das instituições financeiras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Retângulo 3"/>
          <p:cNvSpPr/>
          <p:nvPr/>
        </p:nvSpPr>
        <p:spPr bwMode="ltGray">
          <a:xfrm>
            <a:off x="8609031" y="1652270"/>
            <a:ext cx="1906569" cy="1214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tx1"/>
                </a:solidFill>
              </a:rPr>
              <a:t>Enviar o processo ao Comitê de Investimentos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 bwMode="ltGray">
          <a:xfrm>
            <a:off x="6321207" y="1717955"/>
            <a:ext cx="1771214" cy="1235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 diretoria executiva deverá abrir o processo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 bwMode="ltGray">
          <a:xfrm>
            <a:off x="8669394" y="3360994"/>
            <a:ext cx="1952902" cy="1015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Registrar o processo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 bwMode="ltGray">
          <a:xfrm>
            <a:off x="4413253" y="1698862"/>
            <a:ext cx="1544878" cy="1214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dirty="0" smtClean="0">
                <a:solidFill>
                  <a:sysClr val="windowText" lastClr="000000"/>
                </a:solidFill>
              </a:rPr>
              <a:t>A empresa deverá enviar a documentação exigida </a:t>
            </a:r>
            <a:endParaRPr lang="pt-BR" sz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3934659" y="2210033"/>
            <a:ext cx="334545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5961088" y="2145897"/>
            <a:ext cx="354205" cy="18970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8171737" y="2143039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4" name="Elipse 13"/>
          <p:cNvSpPr/>
          <p:nvPr/>
        </p:nvSpPr>
        <p:spPr bwMode="grayWhite">
          <a:xfrm>
            <a:off x="897497" y="1875296"/>
            <a:ext cx="658129" cy="66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 bwMode="black">
          <a:xfrm>
            <a:off x="5313799" y="3613565"/>
            <a:ext cx="528706" cy="459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Baixo 20"/>
          <p:cNvSpPr/>
          <p:nvPr/>
        </p:nvSpPr>
        <p:spPr>
          <a:xfrm>
            <a:off x="9562795" y="2913766"/>
            <a:ext cx="125893" cy="282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Esquerda 23"/>
          <p:cNvSpPr/>
          <p:nvPr/>
        </p:nvSpPr>
        <p:spPr>
          <a:xfrm>
            <a:off x="8261769" y="3746826"/>
            <a:ext cx="347262" cy="1925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 bwMode="ltGray">
          <a:xfrm>
            <a:off x="6365547" y="3348283"/>
            <a:ext cx="1806190" cy="104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Arquivar o processo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26" name="Seta para a Esquerda 25"/>
          <p:cNvSpPr/>
          <p:nvPr/>
        </p:nvSpPr>
        <p:spPr>
          <a:xfrm>
            <a:off x="5930395" y="3746826"/>
            <a:ext cx="347262" cy="1925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1642655" y="2173481"/>
            <a:ext cx="355018" cy="172481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731" y="199323"/>
            <a:ext cx="2691130" cy="899160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11070020" y="5968332"/>
            <a:ext cx="562678" cy="540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2</a:t>
            </a:r>
            <a:r>
              <a:rPr lang="pt-BR" sz="1200" b="1" dirty="0" smtClean="0">
                <a:solidFill>
                  <a:schemeClr val="tx1"/>
                </a:solidFill>
              </a:rPr>
              <a:t>4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711575" y="33702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3711575" y="38274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711575" y="698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4" name="Retângulo 23"/>
          <p:cNvSpPr/>
          <p:nvPr/>
        </p:nvSpPr>
        <p:spPr bwMode="ltGray">
          <a:xfrm>
            <a:off x="1530274" y="1563455"/>
            <a:ext cx="1948479" cy="1204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ysClr val="windowText" lastClr="000000"/>
                </a:solidFill>
              </a:rPr>
              <a:t>Apresentação de novos fundos de investimentos </a:t>
            </a:r>
          </a:p>
          <a:p>
            <a:pPr algn="ctr"/>
            <a:endParaRPr lang="pt-BR" dirty="0"/>
          </a:p>
        </p:txBody>
      </p:sp>
      <p:sp>
        <p:nvSpPr>
          <p:cNvPr id="25" name="Retângulo 24"/>
          <p:cNvSpPr/>
          <p:nvPr/>
        </p:nvSpPr>
        <p:spPr bwMode="ltGray">
          <a:xfrm>
            <a:off x="4229353" y="1563455"/>
            <a:ext cx="1846543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Apresentar lista de documentos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Retângulo 25"/>
          <p:cNvSpPr/>
          <p:nvPr/>
        </p:nvSpPr>
        <p:spPr bwMode="ltGray">
          <a:xfrm>
            <a:off x="6772935" y="1618908"/>
            <a:ext cx="1797610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Abrir processo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Retângulo 26"/>
          <p:cNvSpPr/>
          <p:nvPr/>
        </p:nvSpPr>
        <p:spPr bwMode="ltGray">
          <a:xfrm>
            <a:off x="1627411" y="3080358"/>
            <a:ext cx="1851342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Apresentar fundo de investimento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Retângulo 29"/>
          <p:cNvSpPr/>
          <p:nvPr/>
        </p:nvSpPr>
        <p:spPr bwMode="ltGray">
          <a:xfrm>
            <a:off x="4188967" y="3098149"/>
            <a:ext cx="1813504" cy="1182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Convocar reunião do Comitê de Investimentos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1" name="Retângulo 30"/>
          <p:cNvSpPr/>
          <p:nvPr/>
        </p:nvSpPr>
        <p:spPr bwMode="ltGray">
          <a:xfrm>
            <a:off x="6765003" y="4787425"/>
            <a:ext cx="1728295" cy="950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Decidir com o comitê de Investimentos sobre os investimentos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2" name="Retângulo 31"/>
          <p:cNvSpPr/>
          <p:nvPr/>
        </p:nvSpPr>
        <p:spPr bwMode="ltGray">
          <a:xfrm>
            <a:off x="6772935" y="3146988"/>
            <a:ext cx="1856853" cy="1200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Analisar fundo de investimento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Seta para a Direita 34"/>
          <p:cNvSpPr/>
          <p:nvPr/>
        </p:nvSpPr>
        <p:spPr>
          <a:xfrm>
            <a:off x="3686189" y="2111235"/>
            <a:ext cx="407624" cy="25074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6" name="Seta para a Direita 35"/>
          <p:cNvSpPr/>
          <p:nvPr/>
        </p:nvSpPr>
        <p:spPr>
          <a:xfrm>
            <a:off x="6357379" y="2119392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7" name="Seta para a Direita 36"/>
          <p:cNvSpPr/>
          <p:nvPr/>
        </p:nvSpPr>
        <p:spPr>
          <a:xfrm>
            <a:off x="8654268" y="2165884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8" name="Seta para a Direita 37"/>
          <p:cNvSpPr/>
          <p:nvPr/>
        </p:nvSpPr>
        <p:spPr>
          <a:xfrm>
            <a:off x="3630048" y="3689277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9" name="Seta para a Direita 38"/>
          <p:cNvSpPr/>
          <p:nvPr/>
        </p:nvSpPr>
        <p:spPr>
          <a:xfrm>
            <a:off x="6251767" y="3746825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2" name="Elipse 41"/>
          <p:cNvSpPr/>
          <p:nvPr/>
        </p:nvSpPr>
        <p:spPr bwMode="grayWhite">
          <a:xfrm>
            <a:off x="664709" y="1845127"/>
            <a:ext cx="658129" cy="66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 bwMode="black">
          <a:xfrm>
            <a:off x="5662369" y="5000729"/>
            <a:ext cx="528706" cy="459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3043668" y="827113"/>
            <a:ext cx="581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Mapeamento do credenciamento de novos fundos </a:t>
            </a:r>
            <a:endParaRPr lang="pt-BR" dirty="0"/>
          </a:p>
        </p:txBody>
      </p:sp>
      <p:sp>
        <p:nvSpPr>
          <p:cNvPr id="28" name="Retângulo 27"/>
          <p:cNvSpPr/>
          <p:nvPr/>
        </p:nvSpPr>
        <p:spPr bwMode="ltGray">
          <a:xfrm>
            <a:off x="9145615" y="1694878"/>
            <a:ext cx="1851342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Instruir processo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Retângulo 39"/>
          <p:cNvSpPr/>
          <p:nvPr/>
        </p:nvSpPr>
        <p:spPr bwMode="ltGray">
          <a:xfrm>
            <a:off x="9176137" y="3210612"/>
            <a:ext cx="1856853" cy="1200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Responder demanda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Seta para a Direita 40"/>
          <p:cNvSpPr/>
          <p:nvPr/>
        </p:nvSpPr>
        <p:spPr>
          <a:xfrm>
            <a:off x="8686986" y="3714789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8" name="Seta para Baixo 47"/>
          <p:cNvSpPr/>
          <p:nvPr/>
        </p:nvSpPr>
        <p:spPr>
          <a:xfrm>
            <a:off x="9945393" y="4478990"/>
            <a:ext cx="125893" cy="282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/>
          <p:cNvSpPr/>
          <p:nvPr/>
        </p:nvSpPr>
        <p:spPr bwMode="ltGray">
          <a:xfrm>
            <a:off x="9176137" y="4827176"/>
            <a:ext cx="1856853" cy="1200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Estando o fundo aprovado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>
          <a:xfrm>
            <a:off x="8556544" y="5307076"/>
            <a:ext cx="449990" cy="162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 para a Esquerda 51"/>
          <p:cNvSpPr/>
          <p:nvPr/>
        </p:nvSpPr>
        <p:spPr>
          <a:xfrm>
            <a:off x="6250793" y="5158034"/>
            <a:ext cx="449990" cy="162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9" name="Imagem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541" y="210081"/>
            <a:ext cx="2691130" cy="899160"/>
          </a:xfrm>
          <a:prstGeom prst="rect">
            <a:avLst/>
          </a:prstGeom>
        </p:spPr>
      </p:pic>
      <p:sp>
        <p:nvSpPr>
          <p:cNvPr id="33" name="Seta para a Direita 32"/>
          <p:cNvSpPr/>
          <p:nvPr/>
        </p:nvSpPr>
        <p:spPr>
          <a:xfrm>
            <a:off x="11080680" y="2154457"/>
            <a:ext cx="251502" cy="15311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4" name="Seta para a Direita 33"/>
          <p:cNvSpPr/>
          <p:nvPr/>
        </p:nvSpPr>
        <p:spPr>
          <a:xfrm>
            <a:off x="1268838" y="3585004"/>
            <a:ext cx="251502" cy="15311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11332182" y="6088485"/>
            <a:ext cx="562678" cy="480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2</a:t>
            </a:r>
            <a:r>
              <a:rPr lang="pt-BR" sz="1200" b="1" dirty="0" smtClean="0">
                <a:solidFill>
                  <a:schemeClr val="tx1"/>
                </a:solidFill>
              </a:rPr>
              <a:t>5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78777" y="953588"/>
            <a:ext cx="421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Mapeamento para autorização de resgate 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 bwMode="ltGray">
          <a:xfrm>
            <a:off x="1450227" y="1670598"/>
            <a:ext cx="1851342" cy="12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Convocar reunião com o Comitê de Investimentos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Retângulo 3"/>
          <p:cNvSpPr/>
          <p:nvPr/>
        </p:nvSpPr>
        <p:spPr bwMode="ltGray">
          <a:xfrm>
            <a:off x="8759425" y="1631868"/>
            <a:ext cx="1906569" cy="1214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tx1"/>
                </a:solidFill>
              </a:rPr>
              <a:t>A diretoria executiva deverá identificar pelo extrato de conta a operação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 bwMode="ltGray">
          <a:xfrm>
            <a:off x="6400523" y="1653143"/>
            <a:ext cx="1771214" cy="1235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 instituição deverá executar o resgate 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 bwMode="ltGray">
          <a:xfrm>
            <a:off x="8669394" y="3360994"/>
            <a:ext cx="1952902" cy="1015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Preencher o formulário APR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 bwMode="ltGray">
          <a:xfrm>
            <a:off x="3807117" y="1728149"/>
            <a:ext cx="2035388" cy="1185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dirty="0" smtClean="0">
                <a:solidFill>
                  <a:sysClr val="windowText" lastClr="000000"/>
                </a:solidFill>
              </a:rPr>
              <a:t>Elaborar oficio pra as instituições solicitando a aplicação ou resgate ou proceder o resgate ou aplicação de acordo com as regras da instituição  </a:t>
            </a:r>
            <a:endParaRPr lang="pt-B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3398300" y="2143039"/>
            <a:ext cx="334545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5939531" y="2107719"/>
            <a:ext cx="354205" cy="18970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8261769" y="2111235"/>
            <a:ext cx="407624" cy="192562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1" name="Elipse 10"/>
          <p:cNvSpPr/>
          <p:nvPr/>
        </p:nvSpPr>
        <p:spPr bwMode="grayWhite">
          <a:xfrm>
            <a:off x="702066" y="1867834"/>
            <a:ext cx="658129" cy="669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 bwMode="black">
          <a:xfrm>
            <a:off x="3014424" y="3613565"/>
            <a:ext cx="528706" cy="459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Baixo 12"/>
          <p:cNvSpPr/>
          <p:nvPr/>
        </p:nvSpPr>
        <p:spPr>
          <a:xfrm>
            <a:off x="9562795" y="2913765"/>
            <a:ext cx="169034" cy="338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8291950" y="3798937"/>
            <a:ext cx="347262" cy="1925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 bwMode="ltGray">
          <a:xfrm>
            <a:off x="6365547" y="3348283"/>
            <a:ext cx="1806190" cy="104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Coletar assinaturas, escanear e disponibilizar no site do CAPSIRATI as APRS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6" name="Seta para a Esquerda 15"/>
          <p:cNvSpPr/>
          <p:nvPr/>
        </p:nvSpPr>
        <p:spPr>
          <a:xfrm>
            <a:off x="5928252" y="3778598"/>
            <a:ext cx="365483" cy="160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4133779" y="3360993"/>
            <a:ext cx="1708726" cy="1027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Arquivar 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48" name="Seta para a Esquerda 47"/>
          <p:cNvSpPr/>
          <p:nvPr/>
        </p:nvSpPr>
        <p:spPr>
          <a:xfrm>
            <a:off x="3636122" y="3814823"/>
            <a:ext cx="365483" cy="1607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38" y="423760"/>
            <a:ext cx="2691130" cy="899160"/>
          </a:xfrm>
          <a:prstGeom prst="rect">
            <a:avLst/>
          </a:prstGeom>
        </p:spPr>
      </p:pic>
      <p:sp>
        <p:nvSpPr>
          <p:cNvPr id="20" name="Elipse 19"/>
          <p:cNvSpPr/>
          <p:nvPr/>
        </p:nvSpPr>
        <p:spPr>
          <a:xfrm>
            <a:off x="11070020" y="5968332"/>
            <a:ext cx="562678" cy="540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2</a:t>
            </a:r>
            <a:r>
              <a:rPr lang="pt-BR" sz="1200" b="1" dirty="0" smtClean="0">
                <a:solidFill>
                  <a:schemeClr val="tx1"/>
                </a:solidFill>
              </a:rPr>
              <a:t>6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329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C2014</dc:creator>
  <cp:lastModifiedBy>C2014</cp:lastModifiedBy>
  <cp:revision>23</cp:revision>
  <cp:lastPrinted>2023-07-13T16:39:22Z</cp:lastPrinted>
  <dcterms:created xsi:type="dcterms:W3CDTF">2023-07-12T16:14:54Z</dcterms:created>
  <dcterms:modified xsi:type="dcterms:W3CDTF">2023-07-17T19:19:49Z</dcterms:modified>
</cp:coreProperties>
</file>